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al Unicode" panose="020B0604020202020204" charset="-128"/>
      <p:regular r:id="rId19"/>
    </p:embeddedFont>
    <p:embeddedFont>
      <p:font typeface="Cooper Hewitt" panose="020B0604020202020204" charset="0"/>
      <p:regular r:id="rId20"/>
    </p:embeddedFont>
    <p:embeddedFont>
      <p:font typeface="Cooper Hewitt Bold" panose="020B0604020202020204" charset="0"/>
      <p:regular r:id="rId21"/>
    </p:embeddedFont>
    <p:embeddedFont>
      <p:font typeface="DM Sans" pitchFamily="2" charset="0"/>
      <p:regular r:id="rId22"/>
    </p:embeddedFont>
    <p:embeddedFont>
      <p:font typeface="DM Sans Bold" charset="0"/>
      <p:regular r:id="rId23"/>
    </p:embeddedFont>
    <p:embeddedFont>
      <p:font typeface="DM Sans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 the results from the semantic search were not so consistent as we were expecting, we decided to explore a new system, that would mix the boosted and the semantic systems. </a:t>
            </a:r>
          </a:p>
          <a:p>
            <a:endParaRPr lang="en-US"/>
          </a:p>
          <a:p>
            <a:r>
              <a:rPr lang="en-US"/>
              <a:t>For this purpose, we explored other Parsers as options and found the BoolQParser. </a:t>
            </a:r>
          </a:p>
          <a:p>
            <a:r>
              <a:rPr lang="en-US"/>
              <a:t>The BoolQParser creates a Lucene Boolean Query which is a boolean combination of queries.</a:t>
            </a:r>
          </a:p>
          <a:p>
            <a:endParaRPr lang="en-US"/>
          </a:p>
          <a:p>
            <a:r>
              <a:rPr lang="en-US"/>
              <a:t>Instead of running the semantic and the boosted queries isolated, we can now run, using this parser, both at the same time and generate more accurate results.</a:t>
            </a:r>
          </a:p>
          <a:p>
            <a:endParaRPr lang="en-US"/>
          </a:p>
          <a:p>
            <a:r>
              <a:rPr lang="en-US"/>
              <a:t>we decided to augment the volume of documents produced by a query from 20 to 40, leading to larger qrel files and differences in the evaluation metrics calculated before.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At this point, as it was expected, the new improved version of the semantic search system generated better results than the base one.</a:t>
            </a:r>
          </a:p>
          <a:p>
            <a:endParaRPr lang="en-US"/>
          </a:p>
          <a:p>
            <a:r>
              <a:rPr lang="en-US"/>
              <a:t>However, it wasn’t still enough to be more precise in all queries than the Enhanced System, even though in some cases the P@20 is better.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query shows how powerful the semantic and the hybrid systems can be in addressing concept-driven information needs. </a:t>
            </a:r>
          </a:p>
          <a:p>
            <a:endParaRPr lang="en-US"/>
          </a:p>
          <a:p>
            <a:r>
              <a:rPr lang="en-US"/>
              <a:t>The dependence on the dense vector embeddings enables it to retrieve documents that indirectly reference modernity through synonyms or conceptually related terms, which traditional keyword-based approaches may overlook.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this query, the semantic search shows an interesting dynamic, which involves a balance between cost-effectiveness and family-friendly features. </a:t>
            </a:r>
          </a:p>
          <a:p>
            <a:endParaRPr lang="en-US"/>
          </a:p>
          <a:p>
            <a:r>
              <a:rPr lang="en-US"/>
              <a:t>The P@20 is slightly lower than both the previous systems, although its AvP surpasses both, indicating better ranking quality across the entire set of retrieved results.</a:t>
            </a:r>
          </a:p>
          <a:p>
            <a:endParaRPr lang="en-US"/>
          </a:p>
          <a:p>
            <a:r>
              <a:rPr lang="en-US"/>
              <a:t> It is also noticeable that when it comes to matching technical feature-based requirements, the semantic systems also tend to generate worse results.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the table above, it is noticeable that the system that performed better is the Enhanced System implemented in the previous milestone.</a:t>
            </a:r>
          </a:p>
          <a:p>
            <a:endParaRPr lang="en-US"/>
          </a:p>
          <a:p>
            <a:r>
              <a:rPr lang="en-US"/>
              <a:t>It is important to emphasize that the MAP displayed in the above table represents a mean, and as we just seen in the last slides, there are system that perform better due to different circumstances.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endParaRPr/>
          </a:p>
          <a:p>
            <a:r>
              <a:rPr lang="en-US"/>
              <a:t>As explained before, the hybrid system effectively combines semantic and enhanced systems, making it well-suited for structured and intent-driven queries. It excels in precision and ranking quality, offering a good alternative to advanced systems. </a:t>
            </a:r>
          </a:p>
          <a:p>
            <a:r>
              <a:rPr lang="en-US"/>
              <a:t>The baseline and boosted systems perform better for exact keyword matching and descriptive queries, while the semantic and hybrid are more effective for general queries. </a:t>
            </a:r>
          </a:p>
          <a:p>
            <a:r>
              <a:rPr lang="en-US"/>
              <a:t>The system used in the User-Interface is the Enhanced.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svg"/><Relationship Id="rId7" Type="http://schemas.openxmlformats.org/officeDocument/2006/relationships/image" Target="../media/image2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svg"/><Relationship Id="rId7" Type="http://schemas.openxmlformats.org/officeDocument/2006/relationships/image" Target="../media/image4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.svg"/><Relationship Id="rId7" Type="http://schemas.openxmlformats.org/officeDocument/2006/relationships/image" Target="../media/image4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openxmlformats.org/officeDocument/2006/relationships/image" Target="../media/image8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31592" y="2874556"/>
            <a:ext cx="3701593" cy="4723610"/>
          </a:xfrm>
          <a:custGeom>
            <a:avLst/>
            <a:gdLst/>
            <a:ahLst/>
            <a:cxnLst/>
            <a:rect l="l" t="t" r="r" b="b"/>
            <a:pathLst>
              <a:path w="3701593" h="4723610">
                <a:moveTo>
                  <a:pt x="0" y="0"/>
                </a:moveTo>
                <a:lnTo>
                  <a:pt x="3701593" y="0"/>
                </a:lnTo>
                <a:lnTo>
                  <a:pt x="3701593" y="4723611"/>
                </a:lnTo>
                <a:lnTo>
                  <a:pt x="0" y="4723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69291" y="5829145"/>
            <a:ext cx="3718302" cy="2393234"/>
          </a:xfrm>
          <a:custGeom>
            <a:avLst/>
            <a:gdLst/>
            <a:ahLst/>
            <a:cxnLst/>
            <a:rect l="l" t="t" r="r" b="b"/>
            <a:pathLst>
              <a:path w="3718302" h="2393234">
                <a:moveTo>
                  <a:pt x="0" y="0"/>
                </a:moveTo>
                <a:lnTo>
                  <a:pt x="3718301" y="0"/>
                </a:lnTo>
                <a:lnTo>
                  <a:pt x="3718301" y="2393234"/>
                </a:lnTo>
                <a:lnTo>
                  <a:pt x="0" y="2393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190364" y="4117529"/>
            <a:ext cx="2882196" cy="3943304"/>
          </a:xfrm>
          <a:custGeom>
            <a:avLst/>
            <a:gdLst/>
            <a:ahLst/>
            <a:cxnLst/>
            <a:rect l="l" t="t" r="r" b="b"/>
            <a:pathLst>
              <a:path w="2882196" h="3943304">
                <a:moveTo>
                  <a:pt x="0" y="0"/>
                </a:moveTo>
                <a:lnTo>
                  <a:pt x="2882196" y="0"/>
                </a:lnTo>
                <a:lnTo>
                  <a:pt x="2882196" y="3943304"/>
                </a:lnTo>
                <a:lnTo>
                  <a:pt x="0" y="394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457200"/>
            <a:ext cx="9904619" cy="239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CAR REVIEW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3185" y="2354423"/>
            <a:ext cx="9655648" cy="208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49"/>
              </a:lnSpc>
            </a:pPr>
            <a:r>
              <a:rPr lang="en-US" sz="10463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SEARCH ENGINE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5075" y="7683763"/>
            <a:ext cx="6551807" cy="158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5925" lvl="2" indent="-325308" algn="l">
              <a:lnSpc>
                <a:spcPts val="3164"/>
              </a:lnSpc>
              <a:buFont typeface="Arial"/>
              <a:buChar char="⚬"/>
            </a:pPr>
            <a:r>
              <a:rPr lang="en-US" sz="226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Christopher Schneider - up202401397</a:t>
            </a:r>
          </a:p>
          <a:p>
            <a:pPr marL="975925" lvl="2" indent="-325308" algn="l">
              <a:lnSpc>
                <a:spcPts val="3164"/>
              </a:lnSpc>
              <a:buFont typeface="Arial"/>
              <a:buChar char="⚬"/>
            </a:pPr>
            <a:r>
              <a:rPr lang="en-US" sz="226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Daniel Samuel Edim  - up202400301</a:t>
            </a:r>
          </a:p>
          <a:p>
            <a:pPr marL="975925" lvl="2" indent="-325308" algn="l">
              <a:lnSpc>
                <a:spcPts val="3164"/>
              </a:lnSpc>
              <a:buFont typeface="Arial"/>
              <a:buChar char="⚬"/>
            </a:pPr>
            <a:r>
              <a:rPr lang="en-US" sz="226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Luis Vieira Relvas - up202108661</a:t>
            </a:r>
          </a:p>
          <a:p>
            <a:pPr marL="975925" lvl="2" indent="-325308" algn="l">
              <a:lnSpc>
                <a:spcPts val="3164"/>
              </a:lnSpc>
              <a:spcBef>
                <a:spcPct val="0"/>
              </a:spcBef>
              <a:buFont typeface="Arial"/>
              <a:buChar char="⚬"/>
            </a:pPr>
            <a:r>
              <a:rPr lang="en-US" sz="226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Rodrigo Campos Rodrigues - up202108847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225967" y="6505533"/>
            <a:ext cx="7692490" cy="1026986"/>
          </a:xfrm>
          <a:custGeom>
            <a:avLst/>
            <a:gdLst/>
            <a:ahLst/>
            <a:cxnLst/>
            <a:rect l="l" t="t" r="r" b="b"/>
            <a:pathLst>
              <a:path w="7692490" h="1026986">
                <a:moveTo>
                  <a:pt x="0" y="0"/>
                </a:moveTo>
                <a:lnTo>
                  <a:pt x="7692490" y="0"/>
                </a:lnTo>
                <a:lnTo>
                  <a:pt x="7692490" y="1026986"/>
                </a:lnTo>
                <a:lnTo>
                  <a:pt x="0" y="1026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11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918457" y="6505533"/>
            <a:ext cx="6143576" cy="1026986"/>
          </a:xfrm>
          <a:custGeom>
            <a:avLst/>
            <a:gdLst/>
            <a:ahLst/>
            <a:cxnLst/>
            <a:rect l="l" t="t" r="r" b="b"/>
            <a:pathLst>
              <a:path w="6143576" h="1026986">
                <a:moveTo>
                  <a:pt x="0" y="0"/>
                </a:moveTo>
                <a:lnTo>
                  <a:pt x="6143576" y="0"/>
                </a:lnTo>
                <a:lnTo>
                  <a:pt x="6143576" y="1026986"/>
                </a:lnTo>
                <a:lnTo>
                  <a:pt x="0" y="1026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6253563" y="8991600"/>
            <a:ext cx="1005737" cy="26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97165"/>
            <a:ext cx="9781364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EVALUATION CONCLUSIONS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6967" y="3458777"/>
            <a:ext cx="21666453" cy="1684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171" lvl="1" indent="-339085" algn="just">
              <a:lnSpc>
                <a:spcPts val="4397"/>
              </a:lnSpc>
              <a:buFont typeface="Arial"/>
              <a:buChar char="•"/>
            </a:pPr>
            <a:r>
              <a:rPr lang="en-US" sz="314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Augmented System Performance Evaluation</a:t>
            </a:r>
          </a:p>
          <a:p>
            <a:pPr marL="678171" lvl="1" indent="-339085" algn="just">
              <a:lnSpc>
                <a:spcPts val="4397"/>
              </a:lnSpc>
              <a:buFont typeface="Arial"/>
              <a:buChar char="•"/>
            </a:pPr>
            <a:r>
              <a:rPr lang="en-US" sz="314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The Enhanced System established in the preceding milestone surpassed the others</a:t>
            </a:r>
          </a:p>
          <a:p>
            <a:pPr marL="678171" lvl="1" indent="-339085" algn="just">
              <a:lnSpc>
                <a:spcPts val="4397"/>
              </a:lnSpc>
              <a:buFont typeface="Arial"/>
              <a:buChar char="•"/>
            </a:pPr>
            <a:r>
              <a:rPr lang="en-US" sz="314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Various systems exhibit superior performance owing to distinct situations.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802590" y="2220741"/>
            <a:ext cx="2624072" cy="2921537"/>
          </a:xfrm>
          <a:custGeom>
            <a:avLst/>
            <a:gdLst/>
            <a:ahLst/>
            <a:cxnLst/>
            <a:rect l="l" t="t" r="r" b="b"/>
            <a:pathLst>
              <a:path w="2624072" h="2921537">
                <a:moveTo>
                  <a:pt x="0" y="0"/>
                </a:moveTo>
                <a:lnTo>
                  <a:pt x="2624072" y="0"/>
                </a:lnTo>
                <a:lnTo>
                  <a:pt x="2624072" y="2921537"/>
                </a:lnTo>
                <a:lnTo>
                  <a:pt x="0" y="2921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528628" y="2035033"/>
            <a:ext cx="1817381" cy="2644338"/>
          </a:xfrm>
          <a:custGeom>
            <a:avLst/>
            <a:gdLst/>
            <a:ahLst/>
            <a:cxnLst/>
            <a:rect l="l" t="t" r="r" b="b"/>
            <a:pathLst>
              <a:path w="1817381" h="2644338">
                <a:moveTo>
                  <a:pt x="0" y="0"/>
                </a:moveTo>
                <a:lnTo>
                  <a:pt x="1817381" y="0"/>
                </a:lnTo>
                <a:lnTo>
                  <a:pt x="1817381" y="2644338"/>
                </a:lnTo>
                <a:lnTo>
                  <a:pt x="0" y="2644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4450898" y="6200298"/>
            <a:ext cx="9386204" cy="2721999"/>
          </a:xfrm>
          <a:custGeom>
            <a:avLst/>
            <a:gdLst/>
            <a:ahLst/>
            <a:cxnLst/>
            <a:rect l="l" t="t" r="r" b="b"/>
            <a:pathLst>
              <a:path w="9386204" h="2721999">
                <a:moveTo>
                  <a:pt x="0" y="0"/>
                </a:moveTo>
                <a:lnTo>
                  <a:pt x="9386204" y="0"/>
                </a:lnTo>
                <a:lnTo>
                  <a:pt x="9386204" y="2721999"/>
                </a:lnTo>
                <a:lnTo>
                  <a:pt x="0" y="2721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733425"/>
            <a:ext cx="7072639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MORE LIKE THIS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53563" y="8991600"/>
            <a:ext cx="1005737" cy="26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84446"/>
            <a:ext cx="13013227" cy="272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 i="1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More Like This</a:t>
            </a: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, also known as </a:t>
            </a:r>
            <a:r>
              <a:rPr lang="en-US" sz="2213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MLT</a:t>
            </a: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, is a featured used to search for similar documents to a given input. </a:t>
            </a:r>
          </a:p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It starts by analysing the most significant terms from the input and matching those terms against the ones indexed in Solr.</a:t>
            </a:r>
          </a:p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We decided to use this feature in the User Interface, after selecting a specific car. Inside the car page, the user, we will have a related section that will give related documents to the one previous selected.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20209" y="6544318"/>
            <a:ext cx="10247583" cy="2036687"/>
          </a:xfrm>
          <a:custGeom>
            <a:avLst/>
            <a:gdLst/>
            <a:ahLst/>
            <a:cxnLst/>
            <a:rect l="l" t="t" r="r" b="b"/>
            <a:pathLst>
              <a:path w="10247583" h="2036687">
                <a:moveTo>
                  <a:pt x="0" y="0"/>
                </a:moveTo>
                <a:lnTo>
                  <a:pt x="10247582" y="0"/>
                </a:lnTo>
                <a:lnTo>
                  <a:pt x="10247582" y="2036687"/>
                </a:lnTo>
                <a:lnTo>
                  <a:pt x="0" y="203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802590" y="2220741"/>
            <a:ext cx="2624072" cy="2921537"/>
          </a:xfrm>
          <a:custGeom>
            <a:avLst/>
            <a:gdLst/>
            <a:ahLst/>
            <a:cxnLst/>
            <a:rect l="l" t="t" r="r" b="b"/>
            <a:pathLst>
              <a:path w="2624072" h="2921537">
                <a:moveTo>
                  <a:pt x="0" y="0"/>
                </a:moveTo>
                <a:lnTo>
                  <a:pt x="2624072" y="0"/>
                </a:lnTo>
                <a:lnTo>
                  <a:pt x="2624072" y="2921537"/>
                </a:lnTo>
                <a:lnTo>
                  <a:pt x="0" y="2921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528628" y="2035033"/>
            <a:ext cx="1817381" cy="2644338"/>
          </a:xfrm>
          <a:custGeom>
            <a:avLst/>
            <a:gdLst/>
            <a:ahLst/>
            <a:cxnLst/>
            <a:rect l="l" t="t" r="r" b="b"/>
            <a:pathLst>
              <a:path w="1817381" h="2644338">
                <a:moveTo>
                  <a:pt x="0" y="0"/>
                </a:moveTo>
                <a:lnTo>
                  <a:pt x="1817381" y="0"/>
                </a:lnTo>
                <a:lnTo>
                  <a:pt x="1817381" y="2644338"/>
                </a:lnTo>
                <a:lnTo>
                  <a:pt x="0" y="26443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3227567"/>
            <a:ext cx="13013227" cy="272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To better align with End-User goals, we have implemented a re-ranking process. </a:t>
            </a:r>
          </a:p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Re-Ranking reorders the documents retrieved by the Enhanced System based on an advanced scoring mechanism. In this case, we used Gemini, a large language model (LLM). </a:t>
            </a:r>
          </a:p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This decision to use Gemini is based on its ability to improve the ranking by using its comprehensive knowledge about cars. </a:t>
            </a:r>
          </a:p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This will allow the system to show first the documents more relevant and accurate, increasing the user experience.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3425"/>
            <a:ext cx="7072639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RE-RANKING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53563" y="8991600"/>
            <a:ext cx="1005737" cy="26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733425"/>
            <a:ext cx="7072639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FINAL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7022" y="2572296"/>
            <a:ext cx="16498746" cy="352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634" lvl="1" indent="-352817" algn="just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Hybrid System combines semantic and enhanced systems for structured queries.</a:t>
            </a:r>
          </a:p>
          <a:p>
            <a:pPr marL="705634" lvl="1" indent="-352817" algn="just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Offers precision and ranking quality as an alternative to advanced systems.</a:t>
            </a:r>
          </a:p>
          <a:p>
            <a:pPr marL="705634" lvl="1" indent="-352817" algn="just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Baseline and boosted systems perform better for exact keyword matching and descriptive queries.</a:t>
            </a:r>
          </a:p>
          <a:p>
            <a:pPr marL="705634" lvl="1" indent="-352817" algn="just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Semantic and hybrid systems are more effective for general queries.</a:t>
            </a:r>
          </a:p>
          <a:p>
            <a:pPr marL="705634" lvl="1" indent="-352817" algn="just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User-Interface system is Enhanced.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53563" y="8991600"/>
            <a:ext cx="1005737" cy="26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2106"/>
          <a:stretch>
            <a:fillRect/>
          </a:stretch>
        </p:blipFill>
        <p:spPr>
          <a:xfrm>
            <a:off x="0" y="0"/>
            <a:ext cx="18648733" cy="107156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53563" y="8991600"/>
            <a:ext cx="1005737" cy="26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440699">
            <a:off x="15467666" y="1258519"/>
            <a:ext cx="1305753" cy="828560"/>
          </a:xfrm>
          <a:custGeom>
            <a:avLst/>
            <a:gdLst/>
            <a:ahLst/>
            <a:cxnLst/>
            <a:rect l="l" t="t" r="r" b="b"/>
            <a:pathLst>
              <a:path w="1305753" h="828560">
                <a:moveTo>
                  <a:pt x="0" y="0"/>
                </a:moveTo>
                <a:lnTo>
                  <a:pt x="1305753" y="0"/>
                </a:lnTo>
                <a:lnTo>
                  <a:pt x="1305753" y="828560"/>
                </a:lnTo>
                <a:lnTo>
                  <a:pt x="0" y="82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506387">
            <a:off x="14262935" y="2006909"/>
            <a:ext cx="1349223" cy="1455044"/>
          </a:xfrm>
          <a:custGeom>
            <a:avLst/>
            <a:gdLst/>
            <a:ahLst/>
            <a:cxnLst/>
            <a:rect l="l" t="t" r="r" b="b"/>
            <a:pathLst>
              <a:path w="1349223" h="1455044">
                <a:moveTo>
                  <a:pt x="0" y="0"/>
                </a:moveTo>
                <a:lnTo>
                  <a:pt x="1349223" y="0"/>
                </a:lnTo>
                <a:lnTo>
                  <a:pt x="1349223" y="1455044"/>
                </a:lnTo>
                <a:lnTo>
                  <a:pt x="0" y="1455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1175061">
            <a:off x="16304414" y="2108979"/>
            <a:ext cx="680197" cy="1756378"/>
          </a:xfrm>
          <a:custGeom>
            <a:avLst/>
            <a:gdLst/>
            <a:ahLst/>
            <a:cxnLst/>
            <a:rect l="l" t="t" r="r" b="b"/>
            <a:pathLst>
              <a:path w="680197" h="1756378">
                <a:moveTo>
                  <a:pt x="0" y="0"/>
                </a:moveTo>
                <a:lnTo>
                  <a:pt x="680197" y="0"/>
                </a:lnTo>
                <a:lnTo>
                  <a:pt x="680197" y="1756378"/>
                </a:lnTo>
                <a:lnTo>
                  <a:pt x="0" y="17563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733425"/>
            <a:ext cx="7072639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53563" y="8991600"/>
            <a:ext cx="1005737" cy="26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3449"/>
            <a:ext cx="12946638" cy="625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endParaRPr/>
          </a:p>
          <a:p>
            <a:pPr marL="647695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 spc="-18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Apache Solr. Solr: Open-Source Search Platform. Accessed November 14, 2024.https://solr.apache.org/.</a:t>
            </a:r>
          </a:p>
          <a:p>
            <a:pPr marL="647695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 spc="-18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Apache Solr. The Extended DisMax. Accessed November 14, 2024. https://solr.</a:t>
            </a:r>
          </a:p>
          <a:p>
            <a:pPr algn="l">
              <a:lnSpc>
                <a:spcPts val="3599"/>
              </a:lnSpc>
            </a:pPr>
            <a:r>
              <a:rPr lang="en-US" sz="2999" spc="-18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    apache.org/guide/6_6/the-extended-dismax-query-parser.html.</a:t>
            </a:r>
          </a:p>
          <a:p>
            <a:pPr marL="647695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 spc="-18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Apache Solr. Filters. Accessed November 14, 2024.https://solr.apache.org/guide/</a:t>
            </a:r>
          </a:p>
          <a:p>
            <a:pPr algn="l">
              <a:lnSpc>
                <a:spcPts val="3599"/>
              </a:lnSpc>
            </a:pPr>
            <a:r>
              <a:rPr lang="en-US" sz="2999" spc="-18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    solr/latest/indexing-guide/filters.html.</a:t>
            </a:r>
          </a:p>
          <a:p>
            <a:pPr marL="647695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 spc="-18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Apache Solr. The Standard Query Parser. Accessed November 14, 2024.https://solr.apache.org/guide/8_7/the-standard-query-parser.html.</a:t>
            </a:r>
          </a:p>
          <a:p>
            <a:pPr marL="647695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 spc="-18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Apache Solr. Other Parsers. Accessed 15 November.https://solr.apache.org/guide/7_7/other-parsers.html#boolean-query-parser</a:t>
            </a:r>
          </a:p>
          <a:p>
            <a:pPr marL="647695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 spc="-18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U.S. NIST. Trec Eval Tool for Information Retrieval Evaluation. Accessed November 14, 2024. https://github.com/usnistgov/trec_eval.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933983" y="3152569"/>
            <a:ext cx="16420035" cy="387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9362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-1354446">
            <a:off x="15843106" y="2606653"/>
            <a:ext cx="1497033" cy="2339114"/>
          </a:xfrm>
          <a:custGeom>
            <a:avLst/>
            <a:gdLst/>
            <a:ahLst/>
            <a:cxnLst/>
            <a:rect l="l" t="t" r="r" b="b"/>
            <a:pathLst>
              <a:path w="1497033" h="2339114">
                <a:moveTo>
                  <a:pt x="0" y="0"/>
                </a:moveTo>
                <a:lnTo>
                  <a:pt x="1497033" y="0"/>
                </a:lnTo>
                <a:lnTo>
                  <a:pt x="1497033" y="2339115"/>
                </a:lnTo>
                <a:lnTo>
                  <a:pt x="0" y="233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885027">
            <a:off x="5092713" y="2195823"/>
            <a:ext cx="2206219" cy="1740908"/>
          </a:xfrm>
          <a:custGeom>
            <a:avLst/>
            <a:gdLst/>
            <a:ahLst/>
            <a:cxnLst/>
            <a:rect l="l" t="t" r="r" b="b"/>
            <a:pathLst>
              <a:path w="2206219" h="1740908">
                <a:moveTo>
                  <a:pt x="0" y="0"/>
                </a:moveTo>
                <a:lnTo>
                  <a:pt x="2206220" y="0"/>
                </a:lnTo>
                <a:lnTo>
                  <a:pt x="2206220" y="1740908"/>
                </a:lnTo>
                <a:lnTo>
                  <a:pt x="0" y="1740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1839" y="8205407"/>
            <a:ext cx="4202073" cy="2521244"/>
          </a:xfrm>
          <a:custGeom>
            <a:avLst/>
            <a:gdLst/>
            <a:ahLst/>
            <a:cxnLst/>
            <a:rect l="l" t="t" r="r" b="b"/>
            <a:pathLst>
              <a:path w="4202073" h="2521244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839221">
            <a:off x="9785300" y="7617346"/>
            <a:ext cx="1170380" cy="2030628"/>
          </a:xfrm>
          <a:custGeom>
            <a:avLst/>
            <a:gdLst/>
            <a:ahLst/>
            <a:cxnLst/>
            <a:rect l="l" t="t" r="r" b="b"/>
            <a:pathLst>
              <a:path w="1170380" h="2030628">
                <a:moveTo>
                  <a:pt x="0" y="0"/>
                </a:moveTo>
                <a:lnTo>
                  <a:pt x="1170381" y="0"/>
                </a:lnTo>
                <a:lnTo>
                  <a:pt x="1170381" y="2030628"/>
                </a:lnTo>
                <a:lnTo>
                  <a:pt x="0" y="2030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6253563" y="8991600"/>
            <a:ext cx="1005737" cy="26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1648832" y="2311020"/>
            <a:ext cx="5610468" cy="6246472"/>
          </a:xfrm>
          <a:custGeom>
            <a:avLst/>
            <a:gdLst/>
            <a:ahLst/>
            <a:cxnLst/>
            <a:rect l="l" t="t" r="r" b="b"/>
            <a:pathLst>
              <a:path w="5610468" h="6246472">
                <a:moveTo>
                  <a:pt x="0" y="0"/>
                </a:moveTo>
                <a:lnTo>
                  <a:pt x="5610468" y="0"/>
                </a:lnTo>
                <a:lnTo>
                  <a:pt x="5610468" y="6246472"/>
                </a:lnTo>
                <a:lnTo>
                  <a:pt x="0" y="6246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55075" y="733425"/>
            <a:ext cx="7072639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OUR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89895"/>
            <a:ext cx="11663341" cy="122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6299" lvl="1" indent="-253149" algn="just">
              <a:lnSpc>
                <a:spcPts val="3283"/>
              </a:lnSpc>
              <a:buFont typeface="Arial"/>
              <a:buChar char="•"/>
            </a:pPr>
            <a:r>
              <a:rPr lang="en-US" sz="2345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For this milestone, we developed a final version of the search engine system. As expected, this version attempts to improve on the previous milestone, using new features and techniques.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245112"/>
            <a:ext cx="8088925" cy="319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231" lvl="1" indent="-271615" algn="just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Agenda + Techniques and Features Explored: </a:t>
            </a:r>
          </a:p>
          <a:p>
            <a:pPr marL="1086461" lvl="2" indent="-362154" algn="just">
              <a:lnSpc>
                <a:spcPts val="3522"/>
              </a:lnSpc>
              <a:buFont typeface="Arial"/>
              <a:buChar char="⚬"/>
            </a:pPr>
            <a:r>
              <a:rPr lang="en-US" sz="2516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Milestone 2 Review</a:t>
            </a:r>
          </a:p>
          <a:p>
            <a:pPr marL="1086461" lvl="2" indent="-362154" algn="just">
              <a:lnSpc>
                <a:spcPts val="3522"/>
              </a:lnSpc>
              <a:buFont typeface="Arial"/>
              <a:buChar char="⚬"/>
            </a:pPr>
            <a:r>
              <a:rPr lang="en-US" sz="2516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Semantic Search</a:t>
            </a:r>
          </a:p>
          <a:p>
            <a:pPr marL="1086461" lvl="2" indent="-362154" algn="just">
              <a:lnSpc>
                <a:spcPts val="3522"/>
              </a:lnSpc>
              <a:buFont typeface="Arial"/>
              <a:buChar char="⚬"/>
            </a:pPr>
            <a:r>
              <a:rPr lang="en-US" sz="2516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Boolean Query Parser</a:t>
            </a:r>
          </a:p>
          <a:p>
            <a:pPr marL="1086461" lvl="2" indent="-362154" algn="just">
              <a:lnSpc>
                <a:spcPts val="3522"/>
              </a:lnSpc>
              <a:buFont typeface="Arial"/>
              <a:buChar char="⚬"/>
            </a:pPr>
            <a:r>
              <a:rPr lang="en-US" sz="2516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Search User Interface </a:t>
            </a:r>
          </a:p>
          <a:p>
            <a:pPr marL="1086461" lvl="2" indent="-362154" algn="just">
              <a:lnSpc>
                <a:spcPts val="3522"/>
              </a:lnSpc>
              <a:buFont typeface="Arial"/>
              <a:buChar char="⚬"/>
            </a:pPr>
            <a:r>
              <a:rPr lang="en-US" sz="2516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More Like This</a:t>
            </a:r>
          </a:p>
          <a:p>
            <a:pPr marL="1086461" lvl="2" indent="-362154" algn="just">
              <a:lnSpc>
                <a:spcPts val="3522"/>
              </a:lnSpc>
              <a:buFont typeface="Arial"/>
              <a:buChar char="⚬"/>
            </a:pPr>
            <a:r>
              <a:rPr lang="en-US" sz="2516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Re-Ranking with LLM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1756120" y="4407589"/>
            <a:ext cx="4183253" cy="4114800"/>
          </a:xfrm>
          <a:custGeom>
            <a:avLst/>
            <a:gdLst/>
            <a:ahLst/>
            <a:cxnLst/>
            <a:rect l="l" t="t" r="r" b="b"/>
            <a:pathLst>
              <a:path w="4183253" h="4114800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733425"/>
            <a:ext cx="7876297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MILESTONE  2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194657"/>
            <a:ext cx="8485278" cy="599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Two search engines were implemented: 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Simple Schema</a:t>
            </a:r>
            <a:r>
              <a:rPr lang="en-US" sz="21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</a:p>
          <a:p>
            <a:pPr marL="949956" lvl="2" indent="-316652" algn="just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Tokenizer: </a:t>
            </a:r>
          </a:p>
          <a:p>
            <a:pPr marL="1424934" lvl="3" indent="-356233" algn="just">
              <a:lnSpc>
                <a:spcPts val="3079"/>
              </a:lnSpc>
              <a:buFont typeface="Arial"/>
              <a:buChar char="￭"/>
            </a:pPr>
            <a:r>
              <a:rPr lang="en-US" sz="2199" i="1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solr.StandardTokenizerFactory</a:t>
            </a:r>
          </a:p>
          <a:p>
            <a:pPr marL="949956" lvl="2" indent="-316652" algn="just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Filters:</a:t>
            </a:r>
          </a:p>
          <a:p>
            <a:pPr marL="1424934" lvl="3" indent="-356233" algn="just">
              <a:lnSpc>
                <a:spcPts val="3079"/>
              </a:lnSpc>
              <a:buFont typeface="Arial"/>
              <a:buChar char="￭"/>
            </a:pPr>
            <a:r>
              <a:rPr lang="en-US" sz="2199" i="1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solr.ASCIIFoldingFilterFactory</a:t>
            </a:r>
          </a:p>
          <a:p>
            <a:pPr marL="1424934" lvl="3" indent="-356233" algn="just">
              <a:lnSpc>
                <a:spcPts val="3079"/>
              </a:lnSpc>
              <a:buFont typeface="Arial"/>
              <a:buChar char="￭"/>
            </a:pPr>
            <a:r>
              <a:rPr lang="en-US" sz="2199" i="1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solr.LowerCaseFilterFactory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Boosted Schema</a:t>
            </a:r>
            <a:r>
              <a:rPr lang="en-US" sz="21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marL="949956" lvl="2" indent="-316652" algn="just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Tokenizers: </a:t>
            </a:r>
          </a:p>
          <a:p>
            <a:pPr marL="1424934" lvl="3" indent="-356233" algn="just">
              <a:lnSpc>
                <a:spcPts val="3079"/>
              </a:lnSpc>
              <a:buFont typeface="Arial"/>
              <a:buChar char="￭"/>
            </a:pPr>
            <a:r>
              <a:rPr lang="en-US" sz="2199" i="1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solr.StandardTokenizerFactory</a:t>
            </a:r>
          </a:p>
          <a:p>
            <a:pPr marL="949956" lvl="2" indent="-316652" algn="just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Filters:</a:t>
            </a:r>
          </a:p>
          <a:p>
            <a:pPr marL="1424934" lvl="3" indent="-356233" algn="just">
              <a:lnSpc>
                <a:spcPts val="3079"/>
              </a:lnSpc>
              <a:buFont typeface="Arial"/>
              <a:buChar char="￭"/>
            </a:pPr>
            <a:r>
              <a:rPr lang="en-US" sz="2199" i="1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solr.ASCIIFoldingFilterFactory</a:t>
            </a:r>
          </a:p>
          <a:p>
            <a:pPr marL="1424934" lvl="3" indent="-356233" algn="just">
              <a:lnSpc>
                <a:spcPts val="3079"/>
              </a:lnSpc>
              <a:buFont typeface="Arial"/>
              <a:buChar char="￭"/>
            </a:pPr>
            <a:r>
              <a:rPr lang="en-US" sz="2199" i="1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solr.LowerCaseFilterFactory </a:t>
            </a:r>
          </a:p>
          <a:p>
            <a:pPr marL="1424934" lvl="3" indent="-356233" algn="just">
              <a:lnSpc>
                <a:spcPts val="3079"/>
              </a:lnSpc>
              <a:buFont typeface="Arial"/>
              <a:buChar char="￭"/>
            </a:pPr>
            <a:r>
              <a:rPr lang="en-US" sz="2199" i="1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solr.SynonymGraphFilterFactory</a:t>
            </a:r>
          </a:p>
          <a:p>
            <a:pPr marL="1424934" lvl="3" indent="-356233" algn="just">
              <a:lnSpc>
                <a:spcPts val="3079"/>
              </a:lnSpc>
              <a:buFont typeface="Arial"/>
              <a:buChar char="￭"/>
            </a:pPr>
            <a:r>
              <a:rPr lang="en-US" sz="2199" i="1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solr.EnglishMinimalStemFilterFactory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164879" y="2843593"/>
            <a:ext cx="3094421" cy="4599814"/>
          </a:xfrm>
          <a:custGeom>
            <a:avLst/>
            <a:gdLst/>
            <a:ahLst/>
            <a:cxnLst/>
            <a:rect l="l" t="t" r="r" b="b"/>
            <a:pathLst>
              <a:path w="3094421" h="4599814">
                <a:moveTo>
                  <a:pt x="0" y="0"/>
                </a:moveTo>
                <a:lnTo>
                  <a:pt x="3094421" y="0"/>
                </a:lnTo>
                <a:lnTo>
                  <a:pt x="3094421" y="4599814"/>
                </a:lnTo>
                <a:lnTo>
                  <a:pt x="0" y="4599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1931550" y="3696310"/>
            <a:ext cx="2323201" cy="3747098"/>
          </a:xfrm>
          <a:custGeom>
            <a:avLst/>
            <a:gdLst/>
            <a:ahLst/>
            <a:cxnLst/>
            <a:rect l="l" t="t" r="r" b="b"/>
            <a:pathLst>
              <a:path w="2323201" h="3747098">
                <a:moveTo>
                  <a:pt x="0" y="0"/>
                </a:moveTo>
                <a:lnTo>
                  <a:pt x="2323201" y="0"/>
                </a:lnTo>
                <a:lnTo>
                  <a:pt x="2323201" y="3747097"/>
                </a:lnTo>
                <a:lnTo>
                  <a:pt x="0" y="37470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733425"/>
            <a:ext cx="7072639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SEMANTIC SEARCH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60547"/>
            <a:ext cx="8935481" cy="403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705" lvl="1" indent="-246353" algn="l">
              <a:lnSpc>
                <a:spcPts val="3194"/>
              </a:lnSpc>
              <a:buFont typeface="Arial"/>
              <a:buChar char="•"/>
            </a:pPr>
            <a:r>
              <a:rPr lang="en-US" sz="228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Based on the Boosted Schema, we developed a new one: Semantic Schema. </a:t>
            </a:r>
          </a:p>
          <a:p>
            <a:pPr marL="492705" lvl="1" indent="-246353" algn="l">
              <a:lnSpc>
                <a:spcPts val="3194"/>
              </a:lnSpc>
              <a:buFont typeface="Arial"/>
              <a:buChar char="•"/>
            </a:pPr>
            <a:r>
              <a:rPr lang="en-US" sz="228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The only difference between these two schemas is in the way they process queries.</a:t>
            </a:r>
          </a:p>
          <a:p>
            <a:pPr marL="492705" lvl="1" indent="-246353" algn="l">
              <a:lnSpc>
                <a:spcPts val="3194"/>
              </a:lnSpc>
              <a:buFont typeface="Arial"/>
              <a:buChar char="•"/>
            </a:pPr>
            <a:r>
              <a:rPr lang="en-US" sz="228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To accomplish this, three steps were taken: </a:t>
            </a:r>
          </a:p>
          <a:p>
            <a:pPr marL="985411" lvl="2" indent="-328470" algn="l">
              <a:lnSpc>
                <a:spcPts val="3194"/>
              </a:lnSpc>
              <a:buFont typeface="Arial"/>
              <a:buChar char="⚬"/>
            </a:pPr>
            <a:r>
              <a:rPr lang="en-US" sz="228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Used a script to generate embeddings for our documents. </a:t>
            </a:r>
          </a:p>
          <a:p>
            <a:pPr marL="985411" lvl="2" indent="-328470" algn="l">
              <a:lnSpc>
                <a:spcPts val="3194"/>
              </a:lnSpc>
              <a:buFont typeface="Arial"/>
              <a:buChar char="⚬"/>
            </a:pPr>
            <a:r>
              <a:rPr lang="en-US" sz="228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Extended the previous Boosted Schema by adding a new field to store the embeddings generated.</a:t>
            </a:r>
          </a:p>
          <a:p>
            <a:pPr marL="985411" lvl="2" indent="-328470" algn="l">
              <a:lnSpc>
                <a:spcPts val="3194"/>
              </a:lnSpc>
              <a:buFont typeface="Arial"/>
              <a:buChar char="⚬"/>
            </a:pPr>
            <a:r>
              <a:rPr lang="en-US" sz="228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Used the K-Nearest Neighbor query parser to get the retrieved documents.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41080" y="1785543"/>
            <a:ext cx="2318220" cy="3373072"/>
          </a:xfrm>
          <a:custGeom>
            <a:avLst/>
            <a:gdLst/>
            <a:ahLst/>
            <a:cxnLst/>
            <a:rect l="l" t="t" r="r" b="b"/>
            <a:pathLst>
              <a:path w="2318220" h="3373072">
                <a:moveTo>
                  <a:pt x="0" y="0"/>
                </a:moveTo>
                <a:lnTo>
                  <a:pt x="2318220" y="0"/>
                </a:lnTo>
                <a:lnTo>
                  <a:pt x="2318220" y="3373072"/>
                </a:lnTo>
                <a:lnTo>
                  <a:pt x="0" y="3373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2693590" y="2637487"/>
            <a:ext cx="2137206" cy="2506318"/>
          </a:xfrm>
          <a:custGeom>
            <a:avLst/>
            <a:gdLst/>
            <a:ahLst/>
            <a:cxnLst/>
            <a:rect l="l" t="t" r="r" b="b"/>
            <a:pathLst>
              <a:path w="2137206" h="2506318">
                <a:moveTo>
                  <a:pt x="0" y="0"/>
                </a:moveTo>
                <a:lnTo>
                  <a:pt x="2137206" y="0"/>
                </a:lnTo>
                <a:lnTo>
                  <a:pt x="2137206" y="2506318"/>
                </a:lnTo>
                <a:lnTo>
                  <a:pt x="0" y="2506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127548" flipH="1">
            <a:off x="14068321" y="4597844"/>
            <a:ext cx="2614696" cy="1188498"/>
          </a:xfrm>
          <a:custGeom>
            <a:avLst/>
            <a:gdLst/>
            <a:ahLst/>
            <a:cxnLst/>
            <a:rect l="l" t="t" r="r" b="b"/>
            <a:pathLst>
              <a:path w="2614696" h="1188498">
                <a:moveTo>
                  <a:pt x="2614696" y="0"/>
                </a:moveTo>
                <a:lnTo>
                  <a:pt x="0" y="0"/>
                </a:lnTo>
                <a:lnTo>
                  <a:pt x="0" y="1188498"/>
                </a:lnTo>
                <a:lnTo>
                  <a:pt x="2614696" y="1188498"/>
                </a:lnTo>
                <a:lnTo>
                  <a:pt x="26146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55075" y="7297896"/>
            <a:ext cx="7447866" cy="996152"/>
          </a:xfrm>
          <a:custGeom>
            <a:avLst/>
            <a:gdLst/>
            <a:ahLst/>
            <a:cxnLst/>
            <a:rect l="l" t="t" r="r" b="b"/>
            <a:pathLst>
              <a:path w="7447866" h="996152">
                <a:moveTo>
                  <a:pt x="0" y="0"/>
                </a:moveTo>
                <a:lnTo>
                  <a:pt x="7447866" y="0"/>
                </a:lnTo>
                <a:lnTo>
                  <a:pt x="7447866" y="996152"/>
                </a:lnTo>
                <a:lnTo>
                  <a:pt x="0" y="9961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9921251" y="7297896"/>
            <a:ext cx="7447866" cy="1005462"/>
          </a:xfrm>
          <a:custGeom>
            <a:avLst/>
            <a:gdLst/>
            <a:ahLst/>
            <a:cxnLst/>
            <a:rect l="l" t="t" r="r" b="b"/>
            <a:pathLst>
              <a:path w="7447866" h="1005462">
                <a:moveTo>
                  <a:pt x="0" y="0"/>
                </a:moveTo>
                <a:lnTo>
                  <a:pt x="7447865" y="0"/>
                </a:lnTo>
                <a:lnTo>
                  <a:pt x="7447865" y="1005462"/>
                </a:lnTo>
                <a:lnTo>
                  <a:pt x="0" y="10054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55075" y="733425"/>
            <a:ext cx="7072639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COMPARISON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553862"/>
            <a:ext cx="11368798" cy="157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After running and evaluating the queries in boosted and semantic systems:</a:t>
            </a:r>
          </a:p>
          <a:p>
            <a:pPr algn="just">
              <a:lnSpc>
                <a:spcPts val="3099"/>
              </a:lnSpc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          only one query the semantic performed better than the boosted.</a:t>
            </a:r>
          </a:p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Two examples of the evaluation from the semantic system compared to the boosted system: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5075" y="1490268"/>
            <a:ext cx="11524215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SEMANTIC VS PREVIOUS SYSTEMS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356767"/>
            <a:ext cx="6601038" cy="3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Information Needs : Modern Design Cars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1251" y="6356767"/>
            <a:ext cx="7447866" cy="3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Information Needs : Family cars with reasonable price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6118518" y="1028700"/>
            <a:ext cx="1140782" cy="2105470"/>
          </a:xfrm>
          <a:custGeom>
            <a:avLst/>
            <a:gdLst/>
            <a:ahLst/>
            <a:cxnLst/>
            <a:rect l="l" t="t" r="r" b="b"/>
            <a:pathLst>
              <a:path w="1140782" h="2105470">
                <a:moveTo>
                  <a:pt x="0" y="0"/>
                </a:moveTo>
                <a:lnTo>
                  <a:pt x="1140782" y="0"/>
                </a:lnTo>
                <a:lnTo>
                  <a:pt x="1140782" y="2105470"/>
                </a:lnTo>
                <a:lnTo>
                  <a:pt x="0" y="2105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0212178" y="3543580"/>
            <a:ext cx="7047122" cy="5076695"/>
          </a:xfrm>
          <a:custGeom>
            <a:avLst/>
            <a:gdLst/>
            <a:ahLst/>
            <a:cxnLst/>
            <a:rect l="l" t="t" r="r" b="b"/>
            <a:pathLst>
              <a:path w="7047122" h="5076695">
                <a:moveTo>
                  <a:pt x="0" y="0"/>
                </a:moveTo>
                <a:lnTo>
                  <a:pt x="7047122" y="0"/>
                </a:lnTo>
                <a:lnTo>
                  <a:pt x="7047122" y="5076695"/>
                </a:lnTo>
                <a:lnTo>
                  <a:pt x="0" y="5076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55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733425"/>
            <a:ext cx="7072639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BOOLQPARSER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418" y="3297936"/>
            <a:ext cx="9886313" cy="275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664" lvl="1" indent="-275332" algn="just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Exploring Boosted and Semantic Systems</a:t>
            </a:r>
          </a:p>
          <a:p>
            <a:pPr marL="550664" lvl="1" indent="-275332" algn="just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Semantic search results were inconsistent.</a:t>
            </a:r>
          </a:p>
          <a:p>
            <a:pPr marL="550664" lvl="1" indent="-275332" algn="just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Explored BoolParser to mix boosted and semantic systems.</a:t>
            </a:r>
          </a:p>
          <a:p>
            <a:pPr marL="550664" lvl="1" indent="-275332" algn="just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BoolQParser creates Lucene Boolean Query.</a:t>
            </a:r>
          </a:p>
          <a:p>
            <a:pPr marL="550664" lvl="1" indent="-275332" algn="just">
              <a:lnSpc>
                <a:spcPts val="3570"/>
              </a:lnSpc>
              <a:buFont typeface="Arial"/>
              <a:buChar char="•"/>
            </a:pPr>
            <a:r>
              <a:rPr lang="en-US" sz="255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Allows simultaneous execution of semantic and boosted queries for more accurate results.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53563" y="8991585"/>
            <a:ext cx="1005737" cy="26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802590" y="2220741"/>
            <a:ext cx="2624072" cy="2921537"/>
          </a:xfrm>
          <a:custGeom>
            <a:avLst/>
            <a:gdLst/>
            <a:ahLst/>
            <a:cxnLst/>
            <a:rect l="l" t="t" r="r" b="b"/>
            <a:pathLst>
              <a:path w="2624072" h="2921537">
                <a:moveTo>
                  <a:pt x="0" y="0"/>
                </a:moveTo>
                <a:lnTo>
                  <a:pt x="2624072" y="0"/>
                </a:lnTo>
                <a:lnTo>
                  <a:pt x="2624072" y="2921537"/>
                </a:lnTo>
                <a:lnTo>
                  <a:pt x="0" y="2921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528628" y="2035033"/>
            <a:ext cx="1817381" cy="2644338"/>
          </a:xfrm>
          <a:custGeom>
            <a:avLst/>
            <a:gdLst/>
            <a:ahLst/>
            <a:cxnLst/>
            <a:rect l="l" t="t" r="r" b="b"/>
            <a:pathLst>
              <a:path w="1817381" h="2644338">
                <a:moveTo>
                  <a:pt x="0" y="0"/>
                </a:moveTo>
                <a:lnTo>
                  <a:pt x="1817381" y="0"/>
                </a:lnTo>
                <a:lnTo>
                  <a:pt x="1817381" y="2644338"/>
                </a:lnTo>
                <a:lnTo>
                  <a:pt x="0" y="26443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700542" y="7087784"/>
            <a:ext cx="7835456" cy="797382"/>
          </a:xfrm>
          <a:custGeom>
            <a:avLst/>
            <a:gdLst/>
            <a:ahLst/>
            <a:cxnLst/>
            <a:rect l="l" t="t" r="r" b="b"/>
            <a:pathLst>
              <a:path w="7835456" h="797382">
                <a:moveTo>
                  <a:pt x="0" y="0"/>
                </a:moveTo>
                <a:lnTo>
                  <a:pt x="7835457" y="0"/>
                </a:lnTo>
                <a:lnTo>
                  <a:pt x="7835457" y="797382"/>
                </a:lnTo>
                <a:lnTo>
                  <a:pt x="0" y="7973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203" b="-220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594981" y="7033060"/>
            <a:ext cx="7835456" cy="852106"/>
          </a:xfrm>
          <a:custGeom>
            <a:avLst/>
            <a:gdLst/>
            <a:ahLst/>
            <a:cxnLst/>
            <a:rect l="l" t="t" r="r" b="b"/>
            <a:pathLst>
              <a:path w="7835456" h="852106">
                <a:moveTo>
                  <a:pt x="0" y="0"/>
                </a:moveTo>
                <a:lnTo>
                  <a:pt x="7835456" y="0"/>
                </a:lnTo>
                <a:lnTo>
                  <a:pt x="7835456" y="852106"/>
                </a:lnTo>
                <a:lnTo>
                  <a:pt x="0" y="852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028700" y="733425"/>
            <a:ext cx="7072639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COMPARISON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28658"/>
            <a:ext cx="12100611" cy="15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Expectation: Improved Semantic Search System Performance and generation of better results than base version.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Lacks precision in all queries.</a:t>
            </a:r>
          </a:p>
          <a:p>
            <a:pPr marL="474978" lvl="1" indent="-237489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P@20 is better in some cases.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3563" y="8991600"/>
            <a:ext cx="1005737" cy="26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647809"/>
            <a:ext cx="13367756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BOOLQPARSER VS PREVIOUS SYSTEMS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0542" y="5987353"/>
            <a:ext cx="7835456" cy="3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Information Needs : Modern Design Cars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4981" y="5987353"/>
            <a:ext cx="7833569" cy="3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Information Needs : Family cars with reasonable price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5510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802590" y="2220741"/>
            <a:ext cx="2624072" cy="2921537"/>
          </a:xfrm>
          <a:custGeom>
            <a:avLst/>
            <a:gdLst/>
            <a:ahLst/>
            <a:cxnLst/>
            <a:rect l="l" t="t" r="r" b="b"/>
            <a:pathLst>
              <a:path w="2624072" h="2921537">
                <a:moveTo>
                  <a:pt x="0" y="0"/>
                </a:moveTo>
                <a:lnTo>
                  <a:pt x="2624072" y="0"/>
                </a:lnTo>
                <a:lnTo>
                  <a:pt x="2624072" y="2921537"/>
                </a:lnTo>
                <a:lnTo>
                  <a:pt x="0" y="2921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528628" y="2035033"/>
            <a:ext cx="1817381" cy="2644338"/>
          </a:xfrm>
          <a:custGeom>
            <a:avLst/>
            <a:gdLst/>
            <a:ahLst/>
            <a:cxnLst/>
            <a:rect l="l" t="t" r="r" b="b"/>
            <a:pathLst>
              <a:path w="1817381" h="2644338">
                <a:moveTo>
                  <a:pt x="0" y="0"/>
                </a:moveTo>
                <a:lnTo>
                  <a:pt x="1817381" y="0"/>
                </a:lnTo>
                <a:lnTo>
                  <a:pt x="1817381" y="2644338"/>
                </a:lnTo>
                <a:lnTo>
                  <a:pt x="0" y="26443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4492822" y="7356916"/>
            <a:ext cx="9302356" cy="924968"/>
          </a:xfrm>
          <a:custGeom>
            <a:avLst/>
            <a:gdLst/>
            <a:ahLst/>
            <a:cxnLst/>
            <a:rect l="l" t="t" r="r" b="b"/>
            <a:pathLst>
              <a:path w="9302356" h="924968">
                <a:moveTo>
                  <a:pt x="0" y="0"/>
                </a:moveTo>
                <a:lnTo>
                  <a:pt x="9302356" y="0"/>
                </a:lnTo>
                <a:lnTo>
                  <a:pt x="9302356" y="924968"/>
                </a:lnTo>
                <a:lnTo>
                  <a:pt x="0" y="9249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254" b="-460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733425"/>
            <a:ext cx="7072639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EVALUATION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69767"/>
            <a:ext cx="12766478" cy="166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115" lvl="1" indent="-250557" algn="just">
              <a:lnSpc>
                <a:spcPts val="3249"/>
              </a:lnSpc>
              <a:buFont typeface="Arial"/>
              <a:buChar char="•"/>
            </a:pPr>
            <a:r>
              <a:rPr lang="en-US" sz="232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Semantic and Hybrid Systems' Power in Concept-Driven Information</a:t>
            </a:r>
          </a:p>
          <a:p>
            <a:pPr marL="501115" lvl="1" indent="-250557" algn="just">
              <a:lnSpc>
                <a:spcPts val="3249"/>
              </a:lnSpc>
              <a:buFont typeface="Arial"/>
              <a:buChar char="•"/>
            </a:pPr>
            <a:r>
              <a:rPr lang="en-US" sz="232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Utilizes dense vector embeddings for document retrieval.</a:t>
            </a:r>
          </a:p>
          <a:p>
            <a:pPr marL="501115" lvl="1" indent="-250557" algn="just">
              <a:lnSpc>
                <a:spcPts val="3249"/>
              </a:lnSpc>
              <a:buFont typeface="Arial"/>
              <a:buChar char="•"/>
            </a:pPr>
            <a:r>
              <a:rPr lang="en-US" sz="232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Can indirectly reference modernity through synonyms or related terms.</a:t>
            </a:r>
          </a:p>
          <a:p>
            <a:pPr marL="501115" lvl="1" indent="-250557" algn="just">
              <a:lnSpc>
                <a:spcPts val="3249"/>
              </a:lnSpc>
              <a:buFont typeface="Arial"/>
              <a:buChar char="•"/>
            </a:pPr>
            <a:r>
              <a:rPr lang="en-US" sz="232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Overlooks traditional keyword-based approaches.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53563" y="8991600"/>
            <a:ext cx="1005737" cy="26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47809"/>
            <a:ext cx="13367756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QUERY 1 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142415"/>
            <a:ext cx="7833569" cy="3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Information Needs : Cars with modern design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802590" y="2220741"/>
            <a:ext cx="2624072" cy="2921537"/>
          </a:xfrm>
          <a:custGeom>
            <a:avLst/>
            <a:gdLst/>
            <a:ahLst/>
            <a:cxnLst/>
            <a:rect l="l" t="t" r="r" b="b"/>
            <a:pathLst>
              <a:path w="2624072" h="2921537">
                <a:moveTo>
                  <a:pt x="0" y="0"/>
                </a:moveTo>
                <a:lnTo>
                  <a:pt x="2624072" y="0"/>
                </a:lnTo>
                <a:lnTo>
                  <a:pt x="2624072" y="2921537"/>
                </a:lnTo>
                <a:lnTo>
                  <a:pt x="0" y="2921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528628" y="2035033"/>
            <a:ext cx="1817381" cy="2644338"/>
          </a:xfrm>
          <a:custGeom>
            <a:avLst/>
            <a:gdLst/>
            <a:ahLst/>
            <a:cxnLst/>
            <a:rect l="l" t="t" r="r" b="b"/>
            <a:pathLst>
              <a:path w="1817381" h="2644338">
                <a:moveTo>
                  <a:pt x="0" y="0"/>
                </a:moveTo>
                <a:lnTo>
                  <a:pt x="1817381" y="0"/>
                </a:lnTo>
                <a:lnTo>
                  <a:pt x="1817381" y="2644338"/>
                </a:lnTo>
                <a:lnTo>
                  <a:pt x="0" y="26443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733425"/>
            <a:ext cx="7072639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EVALUATION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069767"/>
            <a:ext cx="12766478" cy="250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115" lvl="1" indent="-250557" algn="just">
              <a:lnSpc>
                <a:spcPts val="3249"/>
              </a:lnSpc>
              <a:buFont typeface="Arial"/>
              <a:buChar char="•"/>
            </a:pPr>
            <a:r>
              <a:rPr lang="en-US" sz="232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Dynamic Semantic Search</a:t>
            </a:r>
          </a:p>
          <a:p>
            <a:pPr marL="501115" lvl="1" indent="-250557" algn="just">
              <a:lnSpc>
                <a:spcPts val="3249"/>
              </a:lnSpc>
              <a:buFont typeface="Arial"/>
              <a:buChar char="•"/>
            </a:pPr>
            <a:r>
              <a:rPr lang="en-US" sz="232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Achieves a balance between cost-effectiveness and family-oriented attributes.</a:t>
            </a:r>
          </a:p>
          <a:p>
            <a:pPr marL="501115" lvl="1" indent="-250557" algn="just">
              <a:lnSpc>
                <a:spcPts val="3249"/>
              </a:lnSpc>
              <a:buFont typeface="Arial"/>
              <a:buChar char="•"/>
            </a:pPr>
            <a:r>
              <a:rPr lang="en-US" sz="232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P@20 somewhat decreased compared to prior systems.</a:t>
            </a:r>
          </a:p>
          <a:p>
            <a:pPr marL="501115" lvl="1" indent="-250557" algn="just">
              <a:lnSpc>
                <a:spcPts val="3249"/>
              </a:lnSpc>
              <a:buFont typeface="Arial"/>
              <a:buChar char="•"/>
            </a:pPr>
            <a:r>
              <a:rPr lang="en-US" sz="232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AvP exceeds both, indicating superior ranking quality.</a:t>
            </a:r>
          </a:p>
          <a:p>
            <a:pPr marL="501115" lvl="1" indent="-250557" algn="just">
              <a:lnSpc>
                <a:spcPts val="3249"/>
              </a:lnSpc>
              <a:buFont typeface="Arial"/>
              <a:buChar char="•"/>
            </a:pPr>
            <a:r>
              <a:rPr lang="en-US" sz="232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Semantic systems provide worse outcomes for aligning technical feature-based requirements.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53563" y="8991600"/>
            <a:ext cx="1005737" cy="26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47809"/>
            <a:ext cx="13367756" cy="12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QUERY 2 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142415"/>
            <a:ext cx="7833569" cy="3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948" lvl="1" indent="-238974" algn="just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Information Needs : Family cars with reasonable price</a:t>
            </a:r>
          </a:p>
        </p:txBody>
      </p:sp>
      <p:sp>
        <p:nvSpPr>
          <p:cNvPr id="10" name="Freeform 10"/>
          <p:cNvSpPr/>
          <p:nvPr/>
        </p:nvSpPr>
        <p:spPr>
          <a:xfrm>
            <a:off x="4492822" y="7356916"/>
            <a:ext cx="9302356" cy="1011631"/>
          </a:xfrm>
          <a:custGeom>
            <a:avLst/>
            <a:gdLst/>
            <a:ahLst/>
            <a:cxnLst/>
            <a:rect l="l" t="t" r="r" b="b"/>
            <a:pathLst>
              <a:path w="9302356" h="1011631">
                <a:moveTo>
                  <a:pt x="0" y="0"/>
                </a:moveTo>
                <a:lnTo>
                  <a:pt x="9302356" y="0"/>
                </a:lnTo>
                <a:lnTo>
                  <a:pt x="9302356" y="1011631"/>
                </a:lnTo>
                <a:lnTo>
                  <a:pt x="0" y="10116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1382</Words>
  <Application>Microsoft Office PowerPoint</Application>
  <PresentationFormat>Custom</PresentationFormat>
  <Paragraphs>159</Paragraphs>
  <Slides>16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 Unicode</vt:lpstr>
      <vt:lpstr>Cooper Hewitt Bold</vt:lpstr>
      <vt:lpstr>DM Sans</vt:lpstr>
      <vt:lpstr>Arial</vt:lpstr>
      <vt:lpstr>DM Sans Italics</vt:lpstr>
      <vt:lpstr>Calibri</vt:lpstr>
      <vt:lpstr>DM Sans Bold</vt:lpstr>
      <vt:lpstr>Cooper Hewitt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PRI-LAST MILESTONE</dc:title>
  <cp:lastModifiedBy>Rodrigo Rodrigues</cp:lastModifiedBy>
  <cp:revision>2</cp:revision>
  <dcterms:created xsi:type="dcterms:W3CDTF">2006-08-16T00:00:00Z</dcterms:created>
  <dcterms:modified xsi:type="dcterms:W3CDTF">2025-04-03T13:33:29Z</dcterms:modified>
  <dc:identifier>DAGZYlsOlrs</dc:identifier>
</cp:coreProperties>
</file>